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1" r:id="rId3"/>
    <p:sldId id="276" r:id="rId4"/>
    <p:sldId id="279" r:id="rId5"/>
    <p:sldId id="274" r:id="rId6"/>
    <p:sldId id="261" r:id="rId7"/>
    <p:sldId id="272" r:id="rId8"/>
    <p:sldId id="275" r:id="rId9"/>
    <p:sldId id="284" r:id="rId10"/>
    <p:sldId id="283" r:id="rId11"/>
    <p:sldId id="262" r:id="rId12"/>
    <p:sldId id="273" r:id="rId13"/>
    <p:sldId id="263" r:id="rId14"/>
    <p:sldId id="264" r:id="rId15"/>
    <p:sldId id="266" r:id="rId16"/>
    <p:sldId id="268" r:id="rId17"/>
    <p:sldId id="280" r:id="rId18"/>
    <p:sldId id="282" r:id="rId19"/>
  </p:sldIdLst>
  <p:sldSz cx="9144000" cy="6858000" type="screen4x3"/>
  <p:notesSz cx="6735763" cy="9866313"/>
  <p:defaultTextStyle>
    <a:defPPr>
      <a:defRPr lang="bs-Latn-B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51" autoAdjust="0"/>
    <p:restoredTop sz="94676" autoAdjust="0"/>
  </p:normalViewPr>
  <p:slideViewPr>
    <p:cSldViewPr>
      <p:cViewPr>
        <p:scale>
          <a:sx n="70" d="100"/>
          <a:sy n="70" d="100"/>
        </p:scale>
        <p:origin x="-1152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7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pPr>
              <a:defRPr/>
            </a:pPr>
            <a:fld id="{B47A1358-24B3-452D-AA0A-A48778038497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pPr>
              <a:defRPr/>
            </a:pPr>
            <a:fld id="{54D65EA5-40ED-4DF6-BD5C-DD089E905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pPr>
              <a:defRPr/>
            </a:pPr>
            <a:fld id="{E4A9E3B8-D667-4F2F-B89E-F5F15BF8BD69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pPr>
              <a:defRPr/>
            </a:pPr>
            <a:fld id="{CFD3C3A4-4526-4EFD-A872-DC592D8E3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13929-38E3-4CB7-8DD5-4ADD8037F8BE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CEED-4799-4DED-B90A-F2D216834FB8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144C9-D63F-4ED8-B8EA-093FC4E76F56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1E5F0-D1C3-4F80-83C0-CAC511831D70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3FBE3-3ADD-4147-AF8E-1B2EE9175889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62188-1622-4F6A-B5D6-BAD345107636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B58F6-BB7B-4BDB-B3E3-63E25354094D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59E04-AC12-4D02-AB64-65DCA085B200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7DB11-95A2-4995-89FF-53CAFA6D84F4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85EB0-9C7E-48E2-8BDB-E9917594F68E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EF458-A5E4-477F-B760-FAC40E45FC7D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4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AE18C7-C188-4F6A-A93E-5F782637A97C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115888"/>
            <a:ext cx="7086600" cy="14319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Bosnia and Herzegovina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Conflict Analysis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636838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Steering Board Ambassadors/Board of Principles/ meeting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Sarajevo, </a:t>
            </a:r>
            <a:r>
              <a:rPr lang="hr-H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October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109E5E-4F84-448E-95BB-86D64AF87FDD}" type="slidenum">
              <a:rPr lang="bs-Latn-BA"/>
              <a:pPr>
                <a:defRPr/>
              </a:pPr>
              <a:t>1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smtClean="0"/>
              <a:t>6</a:t>
            </a:r>
            <a:r>
              <a:rPr lang="en-US" smtClean="0"/>
              <a:t>.	</a:t>
            </a:r>
            <a:r>
              <a:rPr lang="en-US" sz="3600" b="1" smtClean="0"/>
              <a:t>Agents of change</a:t>
            </a:r>
            <a:endParaRPr lang="bs-Latn-BA" sz="3600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63.0%</a:t>
            </a:r>
            <a:r>
              <a:rPr lang="hr-HR" sz="2600" b="1" dirty="0" smtClean="0"/>
              <a:t> </a:t>
            </a:r>
            <a:r>
              <a:rPr lang="en-US" sz="2600" b="1" dirty="0" smtClean="0"/>
              <a:t>youth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600" b="1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50.5% </a:t>
            </a: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bs-Latn-BA" sz="2600" b="1" dirty="0" smtClean="0"/>
              <a:t>itizens</a:t>
            </a:r>
            <a:endParaRPr lang="en-US" sz="2600" b="1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600" b="1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26.1 %  </a:t>
            </a:r>
            <a:r>
              <a:rPr lang="en-US" sz="2600" b="1" dirty="0" smtClean="0"/>
              <a:t>intellectuals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600" b="1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24.2%</a:t>
            </a:r>
            <a:r>
              <a:rPr lang="hr-HR" sz="2600" b="1" dirty="0" smtClean="0"/>
              <a:t> </a:t>
            </a:r>
            <a:r>
              <a:rPr lang="en-US" sz="2600" b="1" dirty="0" smtClean="0"/>
              <a:t>international community</a:t>
            </a:r>
            <a:endParaRPr lang="hr-HR" sz="2600" b="1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2600" b="1" u="sng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53.0% </a:t>
            </a:r>
            <a:r>
              <a:rPr lang="hr-H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 </a:t>
            </a:r>
            <a:r>
              <a:rPr lang="hr-HR" sz="2600" b="1" dirty="0" smtClean="0"/>
              <a:t>active international engagement.</a:t>
            </a:r>
            <a:endParaRPr lang="bs-Latn-BA" sz="2600" b="1" dirty="0" smtClean="0"/>
          </a:p>
          <a:p>
            <a:pPr>
              <a:defRPr/>
            </a:pPr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5BF0B1-2D11-4C73-93A6-EFA4B02D9355}" type="slidenum">
              <a:rPr lang="bs-Latn-BA" smtClean="0"/>
              <a:pPr>
                <a:defRPr/>
              </a:pPr>
              <a:t>10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hr-HR" smtClean="0"/>
              <a:t>7</a:t>
            </a:r>
            <a:r>
              <a:rPr lang="bs-Latn-BA" smtClean="0"/>
              <a:t>. </a:t>
            </a:r>
            <a:r>
              <a:rPr lang="en-US" smtClean="0"/>
              <a:t>	</a:t>
            </a:r>
            <a:r>
              <a:rPr lang="bs-Latn-BA" smtClean="0"/>
              <a:t>Citizen participation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84313"/>
            <a:ext cx="8245475" cy="4897437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bs-Latn-B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Disinterest 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actively </a:t>
            </a:r>
            <a:r>
              <a:rPr lang="bs-Latn-B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participating in changing the society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hr-HR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61938" indent="-26193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53.85 %</a:t>
            </a:r>
            <a:r>
              <a:rPr lang="hr-HR" sz="2400" dirty="0" smtClean="0"/>
              <a:t>  </a:t>
            </a:r>
            <a:r>
              <a:rPr lang="en-US" sz="2400" b="1" dirty="0" smtClean="0"/>
              <a:t>willing to vote in the elections</a:t>
            </a:r>
            <a:r>
              <a:rPr lang="bs-Latn-BA" sz="2400" b="1" dirty="0" smtClean="0"/>
              <a:t>; </a:t>
            </a:r>
          </a:p>
          <a:p>
            <a:pPr marL="261938" indent="-26193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1" dirty="0" smtClean="0"/>
          </a:p>
          <a:p>
            <a:pPr marL="261938" indent="-26193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34.5 % </a:t>
            </a:r>
            <a:r>
              <a:rPr lang="hr-HR" sz="2400" dirty="0" smtClean="0"/>
              <a:t> </a:t>
            </a:r>
            <a:r>
              <a:rPr lang="en-US" sz="2400" b="1" dirty="0" smtClean="0"/>
              <a:t>willing to leave the country</a:t>
            </a:r>
            <a:r>
              <a:rPr lang="hr-HR" sz="2400" b="1" dirty="0" smtClean="0"/>
              <a:t>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 smtClean="0"/>
              <a:t> </a:t>
            </a:r>
            <a:endParaRPr lang="hr-HR" sz="2400" dirty="0" smtClean="0"/>
          </a:p>
          <a:p>
            <a:pPr marL="261938" indent="-26193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31.1 %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/>
              <a:t>would demonstrate;</a:t>
            </a:r>
            <a:endParaRPr lang="hr-HR" sz="2400" b="1" dirty="0" smtClean="0"/>
          </a:p>
          <a:p>
            <a:pPr marL="261938" indent="-26193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261938" indent="-26193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16.7%</a:t>
            </a:r>
            <a:r>
              <a:rPr lang="hr-HR" sz="2400" b="1" dirty="0" smtClean="0"/>
              <a:t> </a:t>
            </a:r>
            <a:r>
              <a:rPr lang="en-US" sz="2400" b="1" dirty="0" smtClean="0"/>
              <a:t>willing to join a</a:t>
            </a:r>
            <a:r>
              <a:rPr lang="hr-HR" sz="2400" b="1" dirty="0" smtClean="0"/>
              <a:t> </a:t>
            </a:r>
            <a:r>
              <a:rPr lang="en-US" sz="2400" b="1" dirty="0" smtClean="0"/>
              <a:t>citizens’ action </a:t>
            </a:r>
            <a:r>
              <a:rPr lang="en-US" sz="2400" b="1" dirty="0" err="1" smtClean="0"/>
              <a:t>gro</a:t>
            </a:r>
            <a:r>
              <a:rPr lang="hr-HR" sz="2400" b="1" dirty="0" smtClean="0"/>
              <a:t>up</a:t>
            </a:r>
            <a:r>
              <a:rPr lang="en-US" sz="2400" b="1" dirty="0" smtClean="0"/>
              <a:t>;</a:t>
            </a:r>
            <a:r>
              <a:rPr lang="hr-HR" sz="2400" b="1" dirty="0" smtClean="0"/>
              <a:t> </a:t>
            </a:r>
          </a:p>
          <a:p>
            <a:pPr marL="261938" indent="-26193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2400" dirty="0" smtClean="0"/>
          </a:p>
          <a:p>
            <a:pPr marL="261938" indent="-26193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14.5% </a:t>
            </a:r>
            <a:r>
              <a:rPr lang="hr-HR" sz="2400" b="1" dirty="0" smtClean="0"/>
              <a:t>a political party;</a:t>
            </a:r>
          </a:p>
          <a:p>
            <a:pPr marL="261938" indent="-26193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261938" indent="-26193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6.6</a:t>
            </a:r>
            <a:r>
              <a:rPr lang="hr-H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b="1" dirty="0" smtClean="0"/>
              <a:t>ready to use force or violence if necessary.</a:t>
            </a:r>
          </a:p>
          <a:p>
            <a:pPr marL="261938" indent="-26193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511798-C534-4F5F-83D1-1A95FF8B84EE}" type="slidenum">
              <a:rPr lang="bs-Latn-BA"/>
              <a:pPr>
                <a:defRPr/>
              </a:pPr>
              <a:t>11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404813"/>
            <a:ext cx="8070850" cy="569118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Varying views with regard to B&amp;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H`s EU</a:t>
            </a: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perspective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D497A4-6038-47DA-BFB9-4D16A940577D}" type="slidenum">
              <a:rPr lang="bs-Latn-BA" smtClean="0"/>
              <a:pPr>
                <a:defRPr/>
              </a:pPr>
              <a:t>12</a:t>
            </a:fld>
            <a:endParaRPr lang="bs-Latn-BA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6628" name="Object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628775"/>
            <a:ext cx="8569325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26" name="Rectangle 100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hr-HR" b="1" dirty="0"/>
              <a:t>9</a:t>
            </a:r>
            <a:r>
              <a:rPr lang="bs-Latn-BA" b="1" dirty="0" smtClean="0"/>
              <a:t>. </a:t>
            </a:r>
            <a:r>
              <a:rPr lang="bs-Latn-BA" sz="4000" b="1" dirty="0" smtClean="0"/>
              <a:t>Views of the past and reconcilliation</a:t>
            </a:r>
            <a:endParaRPr lang="bs-Latn-BA" b="1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341438"/>
            <a:ext cx="8497887" cy="431958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bs-Latn-BA" sz="2400" b="1" dirty="0" smtClean="0"/>
              <a:t>Ethnic groups have starkly different views of the past conflict:</a:t>
            </a:r>
            <a:endParaRPr lang="hr-HR" sz="2400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1" dirty="0" smtClean="0"/>
          </a:p>
          <a:p>
            <a:pPr marL="265113" indent="-265113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400" b="1" u="sng" dirty="0" smtClean="0"/>
              <a:t>39.7% </a:t>
            </a:r>
            <a:r>
              <a:rPr lang="bs-Latn-BA" sz="2400" b="1" dirty="0" smtClean="0"/>
              <a:t>of the respondents believe that there has been reconciliation in BiH; </a:t>
            </a:r>
          </a:p>
          <a:p>
            <a:pPr marL="265113" indent="-265113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2400" b="1" dirty="0" smtClean="0"/>
          </a:p>
          <a:p>
            <a:pPr marL="265113" indent="-265113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400" b="1" u="sng" dirty="0" smtClean="0"/>
              <a:t>13 % </a:t>
            </a:r>
            <a:r>
              <a:rPr lang="bs-Latn-BA" sz="2400" b="1" dirty="0" smtClean="0"/>
              <a:t>believe that reconcilliation is possible;</a:t>
            </a:r>
          </a:p>
          <a:p>
            <a:pPr marL="265113" indent="-265113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2400" b="1" u="sng" dirty="0" smtClean="0"/>
          </a:p>
          <a:p>
            <a:pPr marL="265113" indent="-265113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400" b="1" u="sng" dirty="0" smtClean="0"/>
              <a:t>73% </a:t>
            </a:r>
            <a:r>
              <a:rPr lang="bs-Latn-BA" sz="2400" b="1" dirty="0" smtClean="0"/>
              <a:t>would prefer to live in communities dominated by their own ethic group.  </a:t>
            </a:r>
          </a:p>
          <a:p>
            <a:pPr marL="265113" indent="-265113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5A0C9-858D-4120-B1F7-ED95DC722068}" type="slidenum">
              <a:rPr lang="bs-Latn-BA"/>
              <a:pPr>
                <a:defRPr/>
              </a:pPr>
              <a:t>13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algn="l" eaLnBrk="1" hangingPunct="1"/>
            <a:r>
              <a:rPr lang="hr-HR" b="1" smtClean="0"/>
              <a:t>10</a:t>
            </a:r>
            <a:r>
              <a:rPr lang="bs-Latn-BA" b="1" smtClean="0"/>
              <a:t>. Vision of B&amp;H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557338"/>
            <a:ext cx="7831138" cy="4751387"/>
          </a:xfrm>
        </p:spPr>
        <p:txBody>
          <a:bodyPr/>
          <a:lstStyle/>
          <a:p>
            <a:pPr marL="261938" indent="-261938" eaLnBrk="1" hangingPunct="1"/>
            <a:r>
              <a:rPr lang="en-US" sz="2400" b="1" u="sng" smtClean="0"/>
              <a:t>71.9%</a:t>
            </a:r>
            <a:r>
              <a:rPr lang="en-US" sz="2400" b="1" smtClean="0"/>
              <a:t> </a:t>
            </a:r>
            <a:r>
              <a:rPr lang="hr-HR" sz="2400" b="1" smtClean="0"/>
              <a:t>of </a:t>
            </a:r>
            <a:r>
              <a:rPr lang="en-US" sz="2400" b="1" smtClean="0"/>
              <a:t>Serbs and </a:t>
            </a:r>
            <a:r>
              <a:rPr lang="en-US" sz="2400" b="1" u="sng" smtClean="0"/>
              <a:t>53.6% </a:t>
            </a:r>
            <a:r>
              <a:rPr lang="en-US" sz="2400" b="1" smtClean="0"/>
              <a:t>Croats </a:t>
            </a:r>
            <a:r>
              <a:rPr lang="hr-HR" sz="2400" b="1" smtClean="0"/>
              <a:t>wish </a:t>
            </a:r>
            <a:r>
              <a:rPr lang="en-US" sz="2400" b="1" smtClean="0"/>
              <a:t>to live in independent mono</a:t>
            </a:r>
            <a:r>
              <a:rPr lang="bs-Latn-BA" sz="2400" b="1" smtClean="0"/>
              <a:t>-</a:t>
            </a:r>
            <a:r>
              <a:rPr lang="en-US" sz="2400" b="1" smtClean="0"/>
              <a:t>ethnic entities</a:t>
            </a:r>
            <a:r>
              <a:rPr lang="hr-HR" sz="2400" b="1" smtClean="0"/>
              <a:t>;</a:t>
            </a:r>
          </a:p>
          <a:p>
            <a:pPr marL="261938" indent="-261938" eaLnBrk="1" hangingPunct="1"/>
            <a:endParaRPr lang="hr-HR" sz="2400" b="1" smtClean="0"/>
          </a:p>
          <a:p>
            <a:pPr marL="261938" indent="-261938" eaLnBrk="1" hangingPunct="1"/>
            <a:r>
              <a:rPr lang="en-US" sz="2400" b="1" u="sng" smtClean="0"/>
              <a:t>36.7%</a:t>
            </a:r>
            <a:r>
              <a:rPr lang="hr-HR" sz="2400" b="1" u="sng" smtClean="0"/>
              <a:t> </a:t>
            </a:r>
            <a:r>
              <a:rPr lang="hr-HR" sz="2400" b="1" smtClean="0"/>
              <a:t>of</a:t>
            </a:r>
            <a:r>
              <a:rPr lang="en-US" sz="2400" b="1" smtClean="0"/>
              <a:t> Bosniaks desire to live in B</a:t>
            </a:r>
            <a:r>
              <a:rPr lang="hr-HR" sz="2400" b="1" smtClean="0"/>
              <a:t>&amp;</a:t>
            </a:r>
            <a:r>
              <a:rPr lang="en-US" sz="2400" b="1" smtClean="0"/>
              <a:t>H within its current borders, </a:t>
            </a:r>
            <a:endParaRPr lang="hr-HR" sz="2400" b="1" smtClean="0"/>
          </a:p>
          <a:p>
            <a:pPr marL="261938" indent="-261938" eaLnBrk="1" hangingPunct="1"/>
            <a:endParaRPr lang="hr-HR" sz="2400" b="1" smtClean="0"/>
          </a:p>
          <a:p>
            <a:pPr marL="261938" indent="-261938" eaLnBrk="1" hangingPunct="1"/>
            <a:r>
              <a:rPr lang="en-US" sz="2400" b="1" u="sng" smtClean="0"/>
              <a:t>20.6</a:t>
            </a:r>
            <a:r>
              <a:rPr lang="hr-HR" sz="2400" b="1" u="sng" smtClean="0"/>
              <a:t>% </a:t>
            </a:r>
            <a:r>
              <a:rPr lang="en-US" sz="2400" b="1" smtClean="0"/>
              <a:t>of them </a:t>
            </a:r>
            <a:r>
              <a:rPr lang="bs-Latn-BA" sz="2400" b="1" smtClean="0"/>
              <a:t>wish to live in an independent Bosniak entity;</a:t>
            </a:r>
          </a:p>
          <a:p>
            <a:pPr marL="261938" indent="-261938" eaLnBrk="1" hangingPunct="1"/>
            <a:endParaRPr lang="bs-Latn-BA" sz="2400" b="1" smtClean="0"/>
          </a:p>
          <a:p>
            <a:pPr marL="261938" indent="-261938" eaLnBrk="1" hangingPunct="1"/>
            <a:r>
              <a:rPr lang="bs-Latn-BA" sz="2400" b="1" u="sng" smtClean="0"/>
              <a:t>28.5%</a:t>
            </a:r>
            <a:r>
              <a:rPr lang="bs-Latn-BA" sz="2400" b="1" smtClean="0"/>
              <a:t> of them  accept living inB&amp;H within it‘s current borderds and entities.</a:t>
            </a:r>
            <a:endParaRPr lang="en-US" sz="2400" b="1" smtClean="0"/>
          </a:p>
          <a:p>
            <a:pPr marL="261938" indent="-261938" eaLnBrk="1" hangingPunct="1"/>
            <a:endParaRPr lang="en-US" sz="2200" b="1" smtClean="0"/>
          </a:p>
          <a:p>
            <a:pPr marL="261938" indent="-261938" eaLnBrk="1" hangingPunct="1"/>
            <a:endParaRPr lang="en-US" sz="2400" smtClean="0"/>
          </a:p>
          <a:p>
            <a:pPr marL="261938" indent="-261938" eaLnBrk="1" hangingPunct="1">
              <a:buFont typeface="Wingdings" pitchFamily="2" charset="2"/>
              <a:buNone/>
            </a:pPr>
            <a:endParaRPr lang="en-US" sz="2400" smtClean="0"/>
          </a:p>
          <a:p>
            <a:pPr marL="261938" indent="-261938" eaLnBrk="1" hangingPunct="1">
              <a:buFont typeface="Wingdings" pitchFamily="2" charset="2"/>
              <a:buNone/>
            </a:pPr>
            <a:endParaRPr lang="en-US" sz="2400" smtClean="0"/>
          </a:p>
          <a:p>
            <a:pPr marL="261938" indent="-261938" eaLnBrk="1" hangingPunct="1"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EF74C-996E-4693-A815-AAB44C5E3043}" type="slidenum">
              <a:rPr lang="bs-Latn-BA"/>
              <a:pPr>
                <a:defRPr/>
              </a:pPr>
              <a:t>14</a:t>
            </a:fld>
            <a:endParaRPr lang="bs-Latn-BA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hr-H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bs-Latn-B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bs-Latn-B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Security: likelyhood of violence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412875"/>
            <a:ext cx="8229600" cy="50403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400" b="1" u="sng" dirty="0" smtClean="0"/>
              <a:t>2/3 </a:t>
            </a:r>
            <a:r>
              <a:rPr lang="en-US" sz="2400" b="1" dirty="0" smtClean="0"/>
              <a:t>believe that the outbreak of new armed conflict in the Balkan region is not likely in the next 5 years;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400" b="1" u="sng" dirty="0" smtClean="0"/>
              <a:t>35.7 % </a:t>
            </a:r>
            <a:r>
              <a:rPr lang="en-US" sz="2400" b="1" dirty="0" smtClean="0"/>
              <a:t>from all ethnic groups think that </a:t>
            </a:r>
            <a:r>
              <a:rPr lang="hr-HR" sz="2400" b="1" dirty="0" smtClean="0"/>
              <a:t>there could be some </a:t>
            </a:r>
            <a:r>
              <a:rPr lang="en-US" sz="2400" b="1" dirty="0" smtClean="0"/>
              <a:t>violence</a:t>
            </a:r>
            <a:r>
              <a:rPr lang="hr-HR" sz="2400" b="1" dirty="0" smtClean="0"/>
              <a:t> (</a:t>
            </a:r>
            <a:r>
              <a:rPr lang="en-US" sz="2400" b="1" dirty="0" smtClean="0"/>
              <a:t>criminal acts, violent protests, separate ethnic incidents</a:t>
            </a:r>
            <a:r>
              <a:rPr lang="hr-HR" sz="2400" b="1" dirty="0" smtClean="0"/>
              <a:t>,</a:t>
            </a:r>
            <a:r>
              <a:rPr lang="en-US" sz="2400" b="1" dirty="0" smtClean="0"/>
              <a:t>broader ethnic conflict</a:t>
            </a:r>
            <a:r>
              <a:rPr lang="hr-HR" sz="2400" b="1" dirty="0" smtClean="0"/>
              <a:t>)</a:t>
            </a:r>
            <a:r>
              <a:rPr lang="en-US" sz="2400" b="1" dirty="0" smtClean="0"/>
              <a:t>;  </a:t>
            </a:r>
            <a:endParaRPr lang="hr-HR" sz="24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24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400" b="1" dirty="0" smtClean="0"/>
              <a:t>Likelihood of B&amp;H not splitting peacefully?</a:t>
            </a:r>
            <a:endParaRPr lang="en-US" sz="2400" b="1" dirty="0" smtClean="0"/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400" b="1" u="sng" dirty="0" smtClean="0"/>
              <a:t>58.8 % </a:t>
            </a:r>
            <a:r>
              <a:rPr lang="en-US" sz="2400" b="1" u="sng" dirty="0" err="1" smtClean="0"/>
              <a:t>Bosniaks</a:t>
            </a:r>
            <a:endParaRPr lang="hr-HR" sz="2400" b="1" u="sng" dirty="0"/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hr-HR" sz="2400" b="1" u="sng" dirty="0" smtClean="0"/>
              <a:t> </a:t>
            </a:r>
            <a:r>
              <a:rPr lang="en-US" sz="2400" b="1" u="sng" dirty="0" smtClean="0"/>
              <a:t>55% </a:t>
            </a:r>
            <a:r>
              <a:rPr lang="hr-HR" sz="2400" b="1" u="sng" dirty="0" smtClean="0"/>
              <a:t> </a:t>
            </a:r>
            <a:r>
              <a:rPr lang="en-US" sz="2400" b="1" u="sng" dirty="0" smtClean="0"/>
              <a:t>Croats</a:t>
            </a:r>
            <a:endParaRPr lang="hr-HR" sz="2400" b="1" u="sng" dirty="0" smtClean="0"/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400" b="1" u="sng" dirty="0" smtClean="0"/>
              <a:t>44.7% </a:t>
            </a:r>
            <a:r>
              <a:rPr lang="hr-HR" sz="2400" b="1" u="sng" dirty="0" smtClean="0"/>
              <a:t> </a:t>
            </a:r>
            <a:r>
              <a:rPr lang="en-US" sz="2400" b="1" u="sng" dirty="0" smtClean="0"/>
              <a:t>Serbs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319BEB-3206-474F-895B-8C15951253B9}" type="slidenum">
              <a:rPr lang="bs-Latn-BA"/>
              <a:pPr>
                <a:defRPr/>
              </a:pPr>
              <a:t>15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Security: likelyhood of violence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integrity of BiH was threatened…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412875"/>
            <a:ext cx="8229600" cy="4968875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p</a:t>
            </a: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eaceful means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54.4%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Bosniaks</a:t>
            </a:r>
            <a:endParaRPr lang="hr-H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45%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Croats</a:t>
            </a:r>
            <a:endParaRPr lang="hr-H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30.6%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Serbs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hr-H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Willing to take up arms</a:t>
            </a:r>
            <a:endParaRPr lang="en-US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13.5%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Bosniaks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hr-H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12.6% </a:t>
            </a: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Croats and </a:t>
            </a:r>
            <a:endParaRPr lang="hr-H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1.5%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Serbs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engage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all</a:t>
            </a:r>
            <a:endParaRPr lang="hr-HR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28.4%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Bosniaks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hr-H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40.1%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Croats and</a:t>
            </a:r>
            <a:endParaRPr lang="hr-H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64.9%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Serbs would not engage in any way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305194-9CDA-4C75-A898-6C1B274A6C7B}" type="slidenum">
              <a:rPr lang="bs-Latn-BA"/>
              <a:pPr>
                <a:defRPr/>
              </a:pPr>
              <a:t>16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Focus groups: main issues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060575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Democratic process: </a:t>
            </a:r>
            <a:r>
              <a:rPr lang="hr-H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level of e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lection fraud</a:t>
            </a:r>
            <a:r>
              <a:rPr lang="hr-H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bs-Latn-BA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bs-Latn-BA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bs-Latn-B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Corruption as a parallel system, more trusted than administration;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</a:t>
            </a: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ily dependent</a:t>
            </a:r>
            <a:r>
              <a:rPr lang="bs-Latn-B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the international community.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073D9-A906-478A-BDC3-C23C946965EB}" type="slidenum">
              <a:rPr lang="bs-Latn-BA"/>
              <a:pPr>
                <a:defRPr/>
              </a:pPr>
              <a:t>17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algn="l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hr-H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</a:t>
            </a:r>
            <a:endParaRPr lang="bs-Latn-B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052513"/>
            <a:ext cx="8280400" cy="5329237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Lethargy prevents change</a:t>
            </a:r>
          </a:p>
          <a:p>
            <a:pPr>
              <a:defRPr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Citizens passive, unless threatened…</a:t>
            </a:r>
          </a:p>
          <a:p>
            <a:pPr>
              <a:defRPr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majority feel their ethnic group still being threatened</a:t>
            </a:r>
          </a:p>
          <a:p>
            <a:pPr>
              <a:buFont typeface="Arial" charset="0"/>
              <a:buNone/>
              <a:defRPr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Wrong perception of international engagement</a:t>
            </a:r>
          </a:p>
          <a:p>
            <a:pPr>
              <a:defRPr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Crisis of common identity and all levels of society (that no constitutional reform can fix)</a:t>
            </a:r>
          </a:p>
          <a:p>
            <a:pPr>
              <a:defRPr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Future uncertain and unpredictable  </a:t>
            </a:r>
          </a:p>
          <a:p>
            <a:pPr>
              <a:defRPr/>
            </a:pPr>
            <a:endParaRPr lang="bs-Latn-BA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4148D-F64E-44D0-B0DD-008B12C78E34}" type="slidenum">
              <a:rPr lang="bs-Latn-BA" smtClean="0"/>
              <a:pPr>
                <a:defRPr/>
              </a:pPr>
              <a:t>18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5113337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 </a:t>
            </a: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tate of mind</a:t>
            </a:r>
            <a:endParaRPr lang="en-US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Perception of problems</a:t>
            </a:r>
            <a:endParaRPr lang="bs-Latn-BA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 startAt="4"/>
              <a:defRPr/>
            </a:pP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Institutions and governance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 startAt="4"/>
              <a:defRPr/>
            </a:pP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 Community enagegment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Agents of change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Citizen participation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 </a:t>
            </a:r>
            <a:r>
              <a:rPr lang="hr-H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Varying views with regard to B&amp;H perspective (table)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 </a:t>
            </a: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Views of the past and reconcilliation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 </a:t>
            </a: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of B&amp;H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Security: likelyhood of violence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 grups: main issues</a:t>
            </a:r>
            <a:endParaRPr lang="en-US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</a:t>
            </a:r>
            <a:endParaRPr lang="bs-Latn-BA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bs-Latn-BA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1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1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1600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157978-EA52-49CF-8D01-5659348EB25F}" type="slidenum">
              <a:rPr lang="bs-Latn-BA"/>
              <a:pPr>
                <a:defRPr/>
              </a:pPr>
              <a:t>2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l" eaLnBrk="1" hangingPunct="1">
              <a:buFont typeface="Calibri" pitchFamily="34" charset="0"/>
              <a:buAutoNum type="arabicPeriod"/>
            </a:pPr>
            <a:r>
              <a:rPr lang="hr-HR" smtClean="0"/>
              <a:t>Methodology</a:t>
            </a:r>
            <a:endParaRPr lang="en-US" smtClean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>
          <a:xfrm>
            <a:off x="755650" y="1484313"/>
            <a:ext cx="7831138" cy="4968875"/>
          </a:xfrm>
        </p:spPr>
        <p:txBody>
          <a:bodyPr rtlCol="0">
            <a:normAutofit fontScale="85000" lnSpcReduction="20000"/>
          </a:bodyPr>
          <a:lstStyle/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zh-CN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Multidimensional Questionnaire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en-US" altLang="zh-CN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bs-Latn-BA" altLang="zh-CN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Prism </a:t>
            </a:r>
            <a:r>
              <a:rPr lang="bs-Latn-BA" altLang="zh-CN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Public Opinion Poll, </a:t>
            </a:r>
            <a:r>
              <a:rPr lang="bs-Latn-BA" altLang="zh-CN" sz="31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 7th to 22nd </a:t>
            </a:r>
            <a:r>
              <a:rPr lang="bs-Latn-BA" altLang="zh-CN" sz="3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</a:t>
            </a:r>
            <a:r>
              <a:rPr lang="bs-Latn-BA" altLang="zh-CN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en-US" altLang="zh-CN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33400" lvl="1" indent="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bs-Latn-BA" altLang="zh-CN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</a:t>
            </a:r>
            <a:r>
              <a:rPr lang="bs-Latn-BA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and size: </a:t>
            </a:r>
            <a:endParaRPr lang="bs-Latn-BA" altLang="zh-CN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19138" lvl="1" indent="-18573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bs-Latn-BA" altLang="zh-CN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1500</a:t>
            </a:r>
            <a:r>
              <a:rPr lang="bs-Latn-BA" altLang="zh-CN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s-Latn-BA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respondents </a:t>
            </a:r>
            <a:r>
              <a:rPr lang="bs-Latn-BA" altLang="zh-CN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719138" lvl="1" indent="-18573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bs-Latn-BA" altLang="zh-CN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805 </a:t>
            </a:r>
            <a:r>
              <a:rPr lang="bs-Latn-BA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Bosniaks, </a:t>
            </a:r>
            <a:r>
              <a:rPr lang="bs-Latn-BA" altLang="zh-CN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178 </a:t>
            </a:r>
            <a:r>
              <a:rPr lang="bs-Latn-BA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Croats and </a:t>
            </a:r>
            <a:r>
              <a:rPr lang="bs-Latn-BA" altLang="zh-CN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462</a:t>
            </a:r>
            <a:r>
              <a:rPr lang="bs-Latn-BA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Serbs; </a:t>
            </a:r>
            <a:endParaRPr lang="bs-Latn-BA" altLang="zh-CN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19138" lvl="1" indent="-185738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bs-Latn-BA" altLang="zh-CN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840 </a:t>
            </a:r>
            <a:r>
              <a:rPr lang="bs-Latn-BA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respondents live in rural, </a:t>
            </a:r>
            <a:r>
              <a:rPr lang="bs-Latn-BA" altLang="zh-CN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660</a:t>
            </a:r>
            <a:r>
              <a:rPr lang="bs-Latn-BA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urban areas</a:t>
            </a:r>
            <a:r>
              <a:rPr lang="bs-Latn-BA" altLang="zh-CN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altLang="zh-CN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19138" lvl="1" indent="-185738" eaLnBrk="1" fontAlgn="auto" hangingPunct="1">
              <a:lnSpc>
                <a:spcPct val="8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bs-Latn-BA" altLang="zh-CN" b="1" dirty="0"/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bs-Latn-BA" altLang="zh-CN" sz="3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Desk review</a:t>
            </a:r>
            <a:endParaRPr lang="en-US" altLang="zh-CN" sz="31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en-US" altLang="zh-CN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bs-Latn-BA" sz="3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Interviews and consultations</a:t>
            </a:r>
            <a:endParaRPr lang="en-US" sz="31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33400" lvl="1" indent="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400" dirty="0" smtClean="0"/>
              <a:t>Interviews with key stakeholders</a:t>
            </a:r>
          </a:p>
          <a:p>
            <a:pPr marL="533400" lvl="1" indent="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bs-Latn-BA" sz="2400" dirty="0" smtClean="0"/>
              <a:t>Focus groups, May 24 – June 4. 2013 :</a:t>
            </a:r>
            <a:endParaRPr lang="hr-HR" sz="2400" dirty="0" smtClean="0"/>
          </a:p>
          <a:p>
            <a:pPr lvl="2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000" dirty="0" smtClean="0"/>
              <a:t>Y</a:t>
            </a:r>
            <a:r>
              <a:rPr lang="en-US" sz="2000" dirty="0" err="1" smtClean="0"/>
              <a:t>outh</a:t>
            </a:r>
            <a:r>
              <a:rPr lang="en-US" sz="2000" dirty="0" smtClean="0"/>
              <a:t>, working class, demobilized soldiers and women</a:t>
            </a:r>
            <a:r>
              <a:rPr lang="bs-Latn-BA" sz="2000" dirty="0" smtClean="0"/>
              <a:t>; </a:t>
            </a:r>
          </a:p>
          <a:p>
            <a:pPr lvl="2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Over </a:t>
            </a:r>
            <a:r>
              <a:rPr lang="bs-Latn-BA" sz="2000" dirty="0" smtClean="0"/>
              <a:t>50 participants </a:t>
            </a:r>
            <a:r>
              <a:rPr lang="en-US" sz="2000" dirty="0" smtClean="0"/>
              <a:t>in total </a:t>
            </a:r>
            <a:r>
              <a:rPr lang="bs-Latn-BA" sz="2000" dirty="0" smtClean="0"/>
              <a:t>from across BiH; </a:t>
            </a:r>
          </a:p>
          <a:p>
            <a:pPr lvl="2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000" dirty="0" smtClean="0"/>
              <a:t>Facilitated and assisted by several local</a:t>
            </a:r>
            <a:r>
              <a:rPr lang="en-US" sz="2000" dirty="0" smtClean="0"/>
              <a:t> experts</a:t>
            </a:r>
            <a:r>
              <a:rPr lang="bs-Latn-BA" sz="2000" dirty="0" smtClean="0"/>
              <a:t>.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bs-Latn-BA" sz="2800" dirty="0" smtClean="0"/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bs-Latn-BA" sz="31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4E102C-DF7F-4FA0-B704-B79157193D00}" type="slidenum">
              <a:rPr lang="bs-Latn-BA"/>
              <a:pPr>
                <a:defRPr/>
              </a:pPr>
              <a:t>3</a:t>
            </a:fld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4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7831138" cy="1431925"/>
          </a:xfrm>
        </p:spPr>
        <p:txBody>
          <a:bodyPr/>
          <a:lstStyle/>
          <a:p>
            <a:pPr algn="l" eaLnBrk="1" hangingPunct="1"/>
            <a:r>
              <a:rPr lang="bs-Latn-BA" smtClean="0"/>
              <a:t>2. </a:t>
            </a:r>
            <a:r>
              <a:rPr lang="en-US" smtClean="0"/>
              <a:t>S</a:t>
            </a:r>
            <a:r>
              <a:rPr lang="bs-Latn-BA" smtClean="0"/>
              <a:t>tate of mind</a:t>
            </a:r>
          </a:p>
        </p:txBody>
      </p:sp>
      <p:sp>
        <p:nvSpPr>
          <p:cNvPr id="48133" name="Rectangle 5"/>
          <p:cNvSpPr>
            <a:spLocks noGrp="1" noChangeArrowheads="1"/>
          </p:cNvSpPr>
          <p:nvPr>
            <p:ph idx="1"/>
          </p:nvPr>
        </p:nvSpPr>
        <p:spPr>
          <a:xfrm>
            <a:off x="611188" y="1412875"/>
            <a:ext cx="8208962" cy="4691063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50.2%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2400" b="1" dirty="0" smtClean="0"/>
              <a:t>of the respondents</a:t>
            </a:r>
            <a:r>
              <a:rPr lang="en-US" sz="2400" b="1" dirty="0" smtClean="0"/>
              <a:t> describe their state of mind over </a:t>
            </a:r>
            <a:r>
              <a:rPr lang="hr-HR" sz="2400" b="1" dirty="0" smtClean="0"/>
              <a:t>the past year </a:t>
            </a:r>
            <a:r>
              <a:rPr lang="en-US" sz="2400" b="1" dirty="0" smtClean="0"/>
              <a:t>in negative terms</a:t>
            </a:r>
            <a:r>
              <a:rPr lang="hr-HR" sz="2400" b="1" dirty="0" smtClean="0"/>
              <a:t> (lethargic);</a:t>
            </a:r>
            <a:r>
              <a:rPr lang="en-US" sz="2400" b="1" dirty="0" smtClean="0"/>
              <a:t> </a:t>
            </a:r>
            <a:endParaRPr lang="bs-Latn-BA" sz="2400" b="1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12%</a:t>
            </a:r>
            <a:r>
              <a:rPr lang="en-US" sz="2400" b="1" dirty="0" smtClean="0"/>
              <a:t> satisfied, optimistic or content</a:t>
            </a:r>
            <a:r>
              <a:rPr lang="hr-HR" sz="2400" b="1" dirty="0" smtClean="0"/>
              <a:t>;</a:t>
            </a:r>
            <a:r>
              <a:rPr lang="en-US" sz="2400" b="1" dirty="0" smtClean="0"/>
              <a:t>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2400" b="1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52.2%</a:t>
            </a:r>
            <a:r>
              <a:rPr lang="bs-Latn-BA" sz="2400" b="1" dirty="0" smtClean="0"/>
              <a:t> feel their life is the same;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39.6% </a:t>
            </a:r>
            <a:r>
              <a:rPr lang="bs-Latn-BA" sz="2400" b="1" dirty="0" smtClean="0"/>
              <a:t>worse than a year ago; </a:t>
            </a:r>
            <a:endParaRPr lang="en-US" sz="2400" b="1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2400" b="1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49.3% </a:t>
            </a:r>
            <a:r>
              <a:rPr lang="bs-Latn-BA" sz="2400" b="1" dirty="0" smtClean="0"/>
              <a:t>expect it to be the same by the next year;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33.1% </a:t>
            </a:r>
            <a:r>
              <a:rPr lang="bs-Latn-BA" sz="2400" b="1" dirty="0" smtClean="0"/>
              <a:t>worse by the next year.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030F0-2536-43E0-B7EA-5F8FA1F4C634}" type="slidenum">
              <a:rPr lang="bs-Latn-BA"/>
              <a:pPr>
                <a:defRPr/>
              </a:pPr>
              <a:t>4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362950" cy="1157288"/>
          </a:xfrm>
        </p:spPr>
        <p:txBody>
          <a:bodyPr/>
          <a:lstStyle/>
          <a:p>
            <a:pPr algn="l" eaLnBrk="1" hangingPunct="1"/>
            <a:r>
              <a:rPr lang="en-US" b="1" smtClean="0"/>
              <a:t>State of Mind </a:t>
            </a:r>
            <a:endParaRPr lang="bs-Latn-BA" sz="2000" i="1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7E21A9-CF5C-410D-87D5-C835348BF54C}" type="slidenum">
              <a:rPr lang="bs-Latn-BA"/>
              <a:pPr>
                <a:defRPr/>
              </a:pPr>
              <a:t>5</a:t>
            </a:fld>
            <a:endParaRPr lang="bs-Latn-BA"/>
          </a:p>
        </p:txBody>
      </p:sp>
      <p:pic>
        <p:nvPicPr>
          <p:cNvPr id="1945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1557338"/>
            <a:ext cx="13233400" cy="4413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bs-Latn-B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Perception of Problems</a:t>
            </a:r>
            <a:endParaRPr lang="bs-Latn-B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700213"/>
            <a:ext cx="7850187" cy="4537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72.4%</a:t>
            </a:r>
            <a:r>
              <a:rPr lang="hr-HR" sz="2800" b="1" dirty="0" smtClean="0"/>
              <a:t> of respondents see </a:t>
            </a:r>
            <a:r>
              <a:rPr lang="hr-H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2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orruption</a:t>
            </a:r>
            <a:r>
              <a:rPr lang="en-US" sz="2800" b="1" dirty="0" smtClean="0"/>
              <a:t> as the main problem across the country</a:t>
            </a:r>
            <a:r>
              <a:rPr lang="hr-HR" sz="2800" b="1" dirty="0" smtClean="0"/>
              <a:t>;</a:t>
            </a:r>
            <a:endParaRPr lang="en-US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59% </a:t>
            </a:r>
            <a:r>
              <a:rPr lang="hr-HR" sz="2800" b="1" dirty="0" smtClean="0"/>
              <a:t>see </a:t>
            </a:r>
            <a:r>
              <a:rPr lang="hr-H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economy</a:t>
            </a:r>
            <a:r>
              <a:rPr lang="hr-HR" sz="2800" b="1" dirty="0" smtClean="0"/>
              <a:t> as the main problem;</a:t>
            </a:r>
            <a:endParaRPr lang="en-US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50.5%</a:t>
            </a:r>
            <a:r>
              <a:rPr lang="hr-HR" sz="2800" b="1" dirty="0" smtClean="0"/>
              <a:t> see </a:t>
            </a: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politics</a:t>
            </a:r>
            <a:r>
              <a:rPr lang="hr-HR" sz="2800" b="1" dirty="0" smtClean="0"/>
              <a:t> as the main problem;</a:t>
            </a:r>
            <a:endParaRPr lang="en-US" sz="2800" b="1" dirty="0" smtClean="0"/>
          </a:p>
          <a:p>
            <a:pPr marL="536575" indent="-536575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CDE3D-5F42-48ED-AC50-1C56A2E6B57A}" type="slidenum">
              <a:rPr lang="bs-Latn-BA"/>
              <a:pPr>
                <a:defRPr/>
              </a:pPr>
              <a:t>6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6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8013700" cy="1143000"/>
          </a:xfrm>
        </p:spPr>
        <p:txBody>
          <a:bodyPr/>
          <a:lstStyle/>
          <a:p>
            <a:pPr marL="742950" indent="-742950" algn="l" eaLnBrk="1" hangingPunct="1"/>
            <a:r>
              <a:rPr lang="en-US" b="1" smtClean="0"/>
              <a:t>4.	</a:t>
            </a:r>
            <a:r>
              <a:rPr lang="bs-Latn-BA" b="1" smtClean="0"/>
              <a:t>Institutions and governance</a:t>
            </a:r>
            <a:r>
              <a:rPr lang="en-US" b="1" smtClean="0"/>
              <a:t> - Trust</a:t>
            </a:r>
            <a:endParaRPr lang="bs-Latn-BA" b="1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484313"/>
            <a:ext cx="7543800" cy="4251325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800" b="1" u="sng" dirty="0" smtClean="0"/>
              <a:t>51.8%</a:t>
            </a:r>
            <a:r>
              <a:rPr lang="bs-Latn-BA" sz="2800" b="1" dirty="0" smtClean="0"/>
              <a:t> have confidence in the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police</a:t>
            </a:r>
            <a:r>
              <a:rPr lang="hr-HR" sz="2800" b="1" dirty="0" smtClean="0"/>
              <a:t>;</a:t>
            </a:r>
            <a:r>
              <a:rPr lang="bs-Latn-BA" sz="2800" b="1" dirty="0" smtClean="0"/>
              <a:t> </a:t>
            </a:r>
            <a:endParaRPr lang="en-US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bs-Latn-BA" sz="2800" b="1" u="sng" dirty="0" smtClean="0"/>
              <a:t>42.7%</a:t>
            </a:r>
            <a:r>
              <a:rPr lang="bs-Latn-BA" sz="2800" b="1" dirty="0" smtClean="0"/>
              <a:t> in </a:t>
            </a:r>
            <a:r>
              <a:rPr lang="bs-Latn-B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religious leaders</a:t>
            </a:r>
            <a:r>
              <a:rPr lang="bs-Latn-BA" sz="2800" b="1" dirty="0" smtClean="0"/>
              <a:t>;</a:t>
            </a:r>
            <a:endParaRPr lang="en-US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28.6%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trust </a:t>
            </a:r>
            <a:r>
              <a:rPr lang="en-US" sz="2800" b="1" dirty="0" smtClean="0"/>
              <a:t>international community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800" b="1" u="sng" dirty="0" smtClean="0"/>
              <a:t>24.4 %</a:t>
            </a:r>
            <a:r>
              <a:rPr lang="hr-HR" sz="2800" b="1" dirty="0" smtClean="0"/>
              <a:t> and </a:t>
            </a:r>
            <a:r>
              <a:rPr lang="hr-HR" sz="2800" b="1" u="sng" dirty="0" smtClean="0"/>
              <a:t>16.6 %</a:t>
            </a:r>
            <a:r>
              <a:rPr lang="hr-HR" sz="2800" b="1" dirty="0" smtClean="0"/>
              <a:t> </a:t>
            </a:r>
            <a:r>
              <a:rPr lang="en-US" sz="2800" b="1" dirty="0" smtClean="0"/>
              <a:t>trust </a:t>
            </a:r>
            <a:r>
              <a:rPr lang="hr-HR" sz="2800" b="1" dirty="0" smtClean="0"/>
              <a:t>entity and cantonal </a:t>
            </a:r>
            <a:r>
              <a:rPr lang="en-US" sz="2800" b="1" dirty="0" smtClean="0"/>
              <a:t>governments</a:t>
            </a:r>
            <a:r>
              <a:rPr lang="hr-HR" sz="2800" b="1" dirty="0" smtClean="0"/>
              <a:t>,</a:t>
            </a:r>
            <a:r>
              <a:rPr lang="en-US" sz="2800" b="1" dirty="0" smtClean="0"/>
              <a:t> and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800" b="1" u="sng" dirty="0" smtClean="0"/>
              <a:t>11.4 %</a:t>
            </a:r>
            <a:r>
              <a:rPr lang="hr-HR" sz="2800" b="1" dirty="0" smtClean="0"/>
              <a:t> trust the p</a:t>
            </a:r>
            <a:r>
              <a:rPr lang="en-US" sz="2800" b="1" dirty="0" err="1" smtClean="0"/>
              <a:t>oliticians</a:t>
            </a:r>
            <a:r>
              <a:rPr lang="en-US" sz="2800" b="1" dirty="0" smtClean="0"/>
              <a:t>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/>
              <a:t>Only </a:t>
            </a: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in 10 citizens </a:t>
            </a:r>
            <a:r>
              <a:rPr lang="en-US" sz="2800" b="1" dirty="0" smtClean="0"/>
              <a:t>trust local politicians.</a:t>
            </a:r>
            <a:endParaRPr lang="bs-Latn-BA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3538" indent="-363538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31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072F8-73E8-4D30-83D3-BB2D022AF3DA}" type="slidenum">
              <a:rPr lang="bs-Latn-BA"/>
              <a:pPr>
                <a:defRPr/>
              </a:pPr>
              <a:t>7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942263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bs-Latn-BA" sz="3600" b="1" dirty="0" smtClean="0"/>
              <a:t>Institutions and governance: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Levels of trust</a:t>
            </a: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bs-Latn-BA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5A4A6-C624-44A5-A3E6-E70624E2A4D5}" type="slidenum">
              <a:rPr lang="bs-Latn-BA"/>
              <a:pPr>
                <a:defRPr/>
              </a:pPr>
              <a:t>8</a:t>
            </a:fld>
            <a:endParaRPr lang="bs-Latn-BA"/>
          </a:p>
        </p:txBody>
      </p:sp>
      <p:pic>
        <p:nvPicPr>
          <p:cNvPr id="2253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1773238"/>
            <a:ext cx="10728325" cy="4643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8229600" cy="1065213"/>
          </a:xfrm>
        </p:spPr>
        <p:txBody>
          <a:bodyPr/>
          <a:lstStyle/>
          <a:p>
            <a:r>
              <a:rPr lang="hr-HR" sz="3600" b="1" smtClean="0"/>
              <a:t>5. International Community engagement</a:t>
            </a:r>
            <a:endParaRPr lang="en-US" sz="3600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Active engagement: </a:t>
            </a:r>
          </a:p>
          <a:p>
            <a:pPr marL="0" indent="0">
              <a:buFont typeface="Arial" charset="0"/>
              <a:buNone/>
              <a:defRPr/>
            </a:pPr>
            <a:r>
              <a:rPr lang="hr-HR" dirty="0"/>
              <a:t>	</a:t>
            </a:r>
            <a:r>
              <a:rPr lang="hr-H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69.6%</a:t>
            </a:r>
            <a:r>
              <a:rPr lang="hr-HR" dirty="0" smtClean="0"/>
              <a:t> (FB&amp;H)		</a:t>
            </a:r>
            <a:r>
              <a:rPr lang="hr-H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71.5%</a:t>
            </a:r>
            <a:r>
              <a:rPr lang="hr-HR" dirty="0" smtClean="0"/>
              <a:t> (Bosniak)	</a:t>
            </a:r>
          </a:p>
          <a:p>
            <a:pPr marL="0" indent="0">
              <a:buFont typeface="Arial" charset="0"/>
              <a:buNone/>
              <a:defRPr/>
            </a:pPr>
            <a:r>
              <a:rPr lang="hr-HR" dirty="0"/>
              <a:t>	</a:t>
            </a:r>
            <a:r>
              <a:rPr lang="hr-H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25.3%</a:t>
            </a:r>
            <a:r>
              <a:rPr lang="hr-HR" dirty="0" smtClean="0"/>
              <a:t> (RS)                     </a:t>
            </a:r>
            <a:r>
              <a:rPr lang="hr-H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18.2%</a:t>
            </a:r>
            <a:r>
              <a:rPr lang="hr-HR" dirty="0" smtClean="0"/>
              <a:t> (Serb)                </a:t>
            </a:r>
          </a:p>
          <a:p>
            <a:pPr marL="0" indent="0">
              <a:buFont typeface="Arial" charset="0"/>
              <a:buNone/>
              <a:defRPr/>
            </a:pPr>
            <a:r>
              <a:rPr lang="hr-HR" dirty="0"/>
              <a:t>	</a:t>
            </a:r>
            <a:r>
              <a:rPr lang="hr-H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57.4%</a:t>
            </a:r>
            <a:r>
              <a:rPr lang="hr-HR" dirty="0" smtClean="0"/>
              <a:t> (BD)			</a:t>
            </a:r>
            <a:r>
              <a:rPr lang="hr-H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61.3%</a:t>
            </a:r>
            <a:r>
              <a:rPr lang="hr-HR" dirty="0" smtClean="0"/>
              <a:t> (Croat)</a:t>
            </a:r>
          </a:p>
          <a:p>
            <a:pPr>
              <a:defRPr/>
            </a:pP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engagement: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hr-HR" dirty="0"/>
              <a:t>	</a:t>
            </a:r>
            <a:r>
              <a:rPr lang="hr-HR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9.6%</a:t>
            </a:r>
            <a:r>
              <a:rPr lang="hr-HR" sz="3200" dirty="0" smtClean="0"/>
              <a:t> (FB&amp;H)                  </a:t>
            </a:r>
            <a:r>
              <a:rPr lang="hr-HR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11.2%(</a:t>
            </a:r>
            <a:r>
              <a:rPr lang="hr-HR" sz="3200" dirty="0" smtClean="0"/>
              <a:t>Bosniak)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hr-HR" sz="3200" dirty="0"/>
              <a:t>	</a:t>
            </a:r>
            <a:r>
              <a:rPr lang="hr-HR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48.8%</a:t>
            </a:r>
            <a:r>
              <a:rPr lang="hr-HR" sz="3200" dirty="0" smtClean="0"/>
              <a:t> (RS)                      </a:t>
            </a:r>
            <a:r>
              <a:rPr lang="hr-HR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52.4%(</a:t>
            </a:r>
            <a:r>
              <a:rPr lang="hr-HR" sz="3200" dirty="0" smtClean="0"/>
              <a:t>Serb)	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hr-HR" sz="3200" dirty="0"/>
              <a:t>	</a:t>
            </a:r>
            <a:r>
              <a:rPr lang="hr-HR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11.7% </a:t>
            </a:r>
            <a:r>
              <a:rPr lang="hr-HR" sz="3200" dirty="0" smtClean="0"/>
              <a:t>(BD)                     </a:t>
            </a:r>
            <a:r>
              <a:rPr lang="hr-HR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11.4%</a:t>
            </a:r>
            <a:r>
              <a:rPr lang="hr-HR" sz="3200" dirty="0" smtClean="0"/>
              <a:t>(Croat)</a:t>
            </a:r>
          </a:p>
          <a:p>
            <a:pPr lvl="1">
              <a:defRPr/>
            </a:pPr>
            <a:endParaRPr lang="hr-HR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331605-88E0-4E1F-9D39-53F84A0AC0A1}" type="slidenum">
              <a:rPr lang="bs-Latn-BA" smtClean="0"/>
              <a:pPr>
                <a:defRPr/>
              </a:pPr>
              <a:t>9</a:t>
            </a:fld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1671</TotalTime>
  <Words>705</Words>
  <Application>Microsoft Office PowerPoint</Application>
  <PresentationFormat>On-screen Show (4:3)</PresentationFormat>
  <Paragraphs>185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Tahoma</vt:lpstr>
      <vt:lpstr>Arial</vt:lpstr>
      <vt:lpstr>Calibri</vt:lpstr>
      <vt:lpstr>宋体</vt:lpstr>
      <vt:lpstr>Courier New</vt:lpstr>
      <vt:lpstr>Wingdings</vt:lpstr>
      <vt:lpstr>Office Theme</vt:lpstr>
      <vt:lpstr>Bosnia and Herzegovina Conflict Analysis</vt:lpstr>
      <vt:lpstr>Overview</vt:lpstr>
      <vt:lpstr>Methodology</vt:lpstr>
      <vt:lpstr>2. State of mind</vt:lpstr>
      <vt:lpstr>State of Mind </vt:lpstr>
      <vt:lpstr>3. Perception of Problems</vt:lpstr>
      <vt:lpstr>4. Institutions and governance - Trust</vt:lpstr>
      <vt:lpstr>Institutions and governance: Levels of trust </vt:lpstr>
      <vt:lpstr>5. International Community engagement</vt:lpstr>
      <vt:lpstr>6. Agents of change</vt:lpstr>
      <vt:lpstr>7.  Citizen participation</vt:lpstr>
      <vt:lpstr>Slide 12</vt:lpstr>
      <vt:lpstr>9. Views of the past and reconcilliation</vt:lpstr>
      <vt:lpstr>10. Vision of B&amp;H</vt:lpstr>
      <vt:lpstr>11. Security: likelyhood of violence</vt:lpstr>
      <vt:lpstr>Security: likelyhood of violence If integrity of BiH was threatened…</vt:lpstr>
      <vt:lpstr>12. Focus groups: main issues</vt:lpstr>
      <vt:lpstr>13. 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Bosnia and Herzegovina Conflict Analysis</dc:title>
  <dc:creator>slatal</dc:creator>
  <cp:lastModifiedBy>Mediacentar</cp:lastModifiedBy>
  <cp:revision>89</cp:revision>
  <cp:lastPrinted>2013-10-07T15:12:15Z</cp:lastPrinted>
  <dcterms:created xsi:type="dcterms:W3CDTF">2013-09-12T21:22:06Z</dcterms:created>
  <dcterms:modified xsi:type="dcterms:W3CDTF">2013-11-05T20:44:56Z</dcterms:modified>
</cp:coreProperties>
</file>